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8" r:id="rId10"/>
    <p:sldId id="270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719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78992" y="6135624"/>
            <a:ext cx="587044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3456432"/>
            <a:ext cx="12984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Java Programming Language and Collections Framework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7690104" y="6135624"/>
            <a:ext cx="587044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702259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564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923544"/>
            <a:ext cx="12984480" cy="165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0"/>
              </a:lnSpc>
              <a:buNone/>
            </a:pPr>
            <a:r>
              <a:rPr lang="en-US" sz="929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04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28346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7000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3126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59344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List Interface</a:t>
            </a:r>
            <a:endParaRPr lang="en-US" sz="4640" dirty="0"/>
          </a:p>
        </p:txBody>
      </p:sp>
      <p:sp>
        <p:nvSpPr>
          <p:cNvPr id="11" name="Text 6"/>
          <p:cNvSpPr/>
          <p:nvPr/>
        </p:nvSpPr>
        <p:spPr>
          <a:xfrm>
            <a:off x="832104" y="40782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3401568"/>
            <a:ext cx="3858768" cy="22677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401568"/>
            <a:ext cx="3858768" cy="22677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806440" y="229514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List Interface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10177272" y="4069080"/>
            <a:ext cx="33832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•Example use-cases and basic code snippets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0177272" y="3520440"/>
            <a:ext cx="338328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Example Use-cases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6053328" y="3520440"/>
            <a:ext cx="338328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Common Implementations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6053328" y="4489704"/>
            <a:ext cx="338328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•ArrayList</a:t>
            </a:r>
            <a:endParaRPr lang="en-US" sz="1850" dirty="0"/>
          </a:p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•LinkedList</a:t>
            </a:r>
            <a:endParaRPr lang="en-US" sz="1850" dirty="0"/>
          </a:p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•Vector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702259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0782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923544"/>
            <a:ext cx="12984480" cy="165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0"/>
              </a:lnSpc>
              <a:buNone/>
            </a:pPr>
            <a:r>
              <a:rPr lang="en-US" sz="929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05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28346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34564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7000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53126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9344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Set Interface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13892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227832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96696" y="523036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96696" y="331927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1609344" y="3255264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Implementations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1609344" y="3813048"/>
            <a:ext cx="721461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•HashSet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•LinkedHashSet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•TreeSet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609344" y="5166360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Use-case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32104" y="1883664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Set Interface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1609344" y="5724144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•Best for filtering unique values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702259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9344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Map Interface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923544"/>
            <a:ext cx="12984480" cy="165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0"/>
              </a:lnSpc>
              <a:buNone/>
            </a:pPr>
            <a:r>
              <a:rPr lang="en-US" sz="929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06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28346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7000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4564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0782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3126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104" y="3767328"/>
            <a:ext cx="1362456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0" y="3767328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60120" y="5212080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Stores key-value pairs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7626096" y="5212080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Not a child of Collection, but a part of the framework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5420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Map Interface</a:t>
            </a:r>
            <a:endParaRPr lang="en-US" sz="46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230368"/>
            <a:ext cx="598932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•HashMap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•TreeMap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•LinkedHashMap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•Hashtable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Map Interface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078992" y="468172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Implementations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5230368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•Example scenarios and code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571232" y="468172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Example Scenarios</a:t>
            </a:r>
            <a:endParaRPr lang="en-US" sz="232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702259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923544"/>
            <a:ext cx="12984480" cy="165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0"/>
              </a:lnSpc>
              <a:buNone/>
            </a:pPr>
            <a:r>
              <a:rPr lang="en-US" sz="929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07</a:t>
            </a:r>
            <a:endParaRPr lang="en-US" sz="9290" dirty="0"/>
          </a:p>
        </p:txBody>
      </p:sp>
      <p:sp>
        <p:nvSpPr>
          <p:cNvPr id="6" name="Text 1"/>
          <p:cNvSpPr/>
          <p:nvPr/>
        </p:nvSpPr>
        <p:spPr>
          <a:xfrm>
            <a:off x="832104" y="34564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3126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8346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7000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0782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9344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Queue Interface</a:t>
            </a:r>
            <a:endParaRPr lang="en-US" sz="46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408" y="3310128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432" y="3310128"/>
            <a:ext cx="1060704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0848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Queue Interface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960120" y="5312664"/>
            <a:ext cx="605332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•PriorityQueue</a:t>
            </a:r>
            <a:endParaRPr lang="en-US" sz="1850" dirty="0"/>
          </a:p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•LinkedList (also implements Queue)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7626096" y="4754880"/>
            <a:ext cx="605332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Use-case</a:t>
            </a:r>
            <a:endParaRPr lang="en-US" sz="2320" dirty="0"/>
          </a:p>
        </p:txBody>
      </p:sp>
      <p:sp>
        <p:nvSpPr>
          <p:cNvPr id="8" name="Text 3"/>
          <p:cNvSpPr/>
          <p:nvPr/>
        </p:nvSpPr>
        <p:spPr>
          <a:xfrm>
            <a:off x="7626096" y="5312664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•Used in scheduling and messaging systems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960120" y="4754880"/>
            <a:ext cx="605332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Implementations</a:t>
            </a:r>
            <a:endParaRPr lang="en-US" sz="232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702259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7000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0782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9344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Advantages of Java Collections Framework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53126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923544"/>
            <a:ext cx="12984480" cy="165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0"/>
              </a:lnSpc>
              <a:buNone/>
            </a:pPr>
            <a:r>
              <a:rPr lang="en-US" sz="929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08</a:t>
            </a:r>
            <a:endParaRPr lang="en-US" sz="9290" dirty="0"/>
          </a:p>
        </p:txBody>
      </p:sp>
      <p:sp>
        <p:nvSpPr>
          <p:cNvPr id="10" name="Text 5"/>
          <p:cNvSpPr/>
          <p:nvPr/>
        </p:nvSpPr>
        <p:spPr>
          <a:xfrm>
            <a:off x="832104" y="28346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34564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27939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5. Set Interface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427939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6. Map Interface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291693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2. What is the Java Collection Framework?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4956048"/>
            <a:ext cx="59893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8. Advantages of Java Collections Framework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832104" y="1380744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CONTENTS</a:t>
            </a:r>
            <a:endParaRPr lang="en-US" sz="6410" dirty="0"/>
          </a:p>
        </p:txBody>
      </p:sp>
      <p:sp>
        <p:nvSpPr>
          <p:cNvPr id="9" name="Text 5"/>
          <p:cNvSpPr/>
          <p:nvPr/>
        </p:nvSpPr>
        <p:spPr>
          <a:xfrm>
            <a:off x="1078992" y="604418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9. Real-time Use in Capgemini Training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360273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3. Collection Hierarchy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495604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7. Queue Interface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7571232" y="360273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4. List Interface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291693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1. Introduction to Java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604418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10. Conclusion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496" y="3474720"/>
            <a:ext cx="108813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064" y="3474720"/>
            <a:ext cx="95097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088" y="3474720"/>
            <a:ext cx="95097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0312" y="3474720"/>
            <a:ext cx="136245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963656" y="4800600"/>
            <a:ext cx="271576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Promotes code reusability and maintenance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4297680" y="4800600"/>
            <a:ext cx="27157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Increases performance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7626096" y="4800600"/>
            <a:ext cx="2715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Ensures type safety (with Generics)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60120" y="4800600"/>
            <a:ext cx="271576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Reduces programming effort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22494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Advantages of Java Collections Framework</a:t>
            </a:r>
            <a:endParaRPr lang="en-US" sz="46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702259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564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9344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Real-time Use in Capgemini Training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53126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923544"/>
            <a:ext cx="12984480" cy="165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0"/>
              </a:lnSpc>
              <a:buNone/>
            </a:pPr>
            <a:r>
              <a:rPr lang="en-US" sz="929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09</a:t>
            </a:r>
            <a:endParaRPr lang="en-US" sz="9290" dirty="0"/>
          </a:p>
        </p:txBody>
      </p:sp>
      <p:sp>
        <p:nvSpPr>
          <p:cNvPr id="9" name="Text 4"/>
          <p:cNvSpPr/>
          <p:nvPr/>
        </p:nvSpPr>
        <p:spPr>
          <a:xfrm>
            <a:off x="832104" y="28346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0782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47000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185416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5971032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078224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30184" y="2551176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8330184" y="6336792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5047488" y="444398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710928" y="2999232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Hands-on experience with iteration (for-each, Iterator)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710928" y="5266944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Used Collections in building mini-projects or use-case-based assignments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32104" y="130759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Real-time Use in Capgemini Training</a:t>
            </a:r>
            <a:endParaRPr lang="en-US" sz="4640" dirty="0"/>
          </a:p>
        </p:txBody>
      </p:sp>
      <p:sp>
        <p:nvSpPr>
          <p:cNvPr id="15" name="Text 6"/>
          <p:cNvSpPr/>
          <p:nvPr/>
        </p:nvSpPr>
        <p:spPr>
          <a:xfrm>
            <a:off x="950976" y="4133088"/>
            <a:ext cx="351129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Practical tasks and projects using ArrayList, HashMap, LinkedList, etc.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702259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9344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34564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3126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0782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923544"/>
            <a:ext cx="12984480" cy="165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0"/>
              </a:lnSpc>
              <a:buNone/>
            </a:pPr>
            <a:r>
              <a:rPr lang="en-US" sz="929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10</a:t>
            </a:r>
            <a:endParaRPr lang="en-US" sz="9290" dirty="0"/>
          </a:p>
        </p:txBody>
      </p:sp>
      <p:sp>
        <p:nvSpPr>
          <p:cNvPr id="10" name="Text 5"/>
          <p:cNvSpPr/>
          <p:nvPr/>
        </p:nvSpPr>
        <p:spPr>
          <a:xfrm>
            <a:off x="832104" y="28346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47000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616" y="480060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480060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80060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646920" y="488289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321808" y="488289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" y="488289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4828032"/>
            <a:ext cx="353872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Collections are fundamental to efficient Java development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934456" y="4828032"/>
            <a:ext cx="353872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Mastering them leads to better data handling and logic structuring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10268712" y="4828032"/>
            <a:ext cx="353872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Widely used in real-world enterprise applications</a:t>
            </a: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970"/>
              </a:lnSpc>
              <a:buNone/>
            </a:pPr>
            <a:r>
              <a:rPr lang="en-US" sz="641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702259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3126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8346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7000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923544"/>
            <a:ext cx="12984480" cy="165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0"/>
              </a:lnSpc>
              <a:buNone/>
            </a:pPr>
            <a:r>
              <a:rPr lang="en-US" sz="929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01</a:t>
            </a:r>
            <a:endParaRPr lang="en-US" sz="9290" dirty="0"/>
          </a:p>
        </p:txBody>
      </p:sp>
      <p:sp>
        <p:nvSpPr>
          <p:cNvPr id="9" name="Text 4"/>
          <p:cNvSpPr/>
          <p:nvPr/>
        </p:nvSpPr>
        <p:spPr>
          <a:xfrm>
            <a:off x="832104" y="40782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59344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Introduction to Java</a:t>
            </a:r>
            <a:endParaRPr lang="en-US" sz="4640" dirty="0"/>
          </a:p>
        </p:txBody>
      </p:sp>
      <p:sp>
        <p:nvSpPr>
          <p:cNvPr id="11" name="Text 6"/>
          <p:cNvSpPr/>
          <p:nvPr/>
        </p:nvSpPr>
        <p:spPr>
          <a:xfrm>
            <a:off x="832104" y="34564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27939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28269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285232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3282696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4279392"/>
            <a:ext cx="475488" cy="4754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96696" y="43708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996696" y="336499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996696" y="537667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5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7488936" y="336499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7488936" y="437083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4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1609344" y="4315968"/>
            <a:ext cx="569671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Platform Independent: “Write Once, Run Anywhere”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1609344" y="3310128"/>
            <a:ext cx="569671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Title: Java: A Powerful Object-Oriented Programming Language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8101584" y="3310128"/>
            <a:ext cx="569671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Developed by: James Gosling at Sun Microsystems (1995)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8101584" y="4315968"/>
            <a:ext cx="5696712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Object-Oriented: Everything in Java is an object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1609344" y="5312664"/>
            <a:ext cx="569671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Robust &amp; Secure: Built-in memory management and security features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832104" y="193852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Overview</a:t>
            </a:r>
            <a:endParaRPr lang="en-US" sz="46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409944" y="527608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4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8065008" y="362102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8065008" y="5276088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409944" y="3621024"/>
            <a:ext cx="173736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50976" y="5715000"/>
            <a:ext cx="39867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Mobile apps (Android)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710928" y="3264408"/>
            <a:ext cx="39867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Web applications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50976" y="3264408"/>
            <a:ext cx="39867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Desktop applications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832104" y="130759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Used For</a:t>
            </a:r>
            <a:endParaRPr lang="en-US" sz="4640" dirty="0"/>
          </a:p>
        </p:txBody>
      </p:sp>
      <p:sp>
        <p:nvSpPr>
          <p:cNvPr id="15" name="Text 8"/>
          <p:cNvSpPr/>
          <p:nvPr/>
        </p:nvSpPr>
        <p:spPr>
          <a:xfrm>
            <a:off x="9710928" y="5715000"/>
            <a:ext cx="398678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Enterprise-level solutions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813048"/>
            <a:ext cx="4142232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60" y="4663440"/>
            <a:ext cx="6345936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663440"/>
            <a:ext cx="6345936" cy="594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813048"/>
            <a:ext cx="4142232" cy="59436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3813048"/>
            <a:ext cx="4142232" cy="59436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27066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Key Features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1078992" y="4782312"/>
            <a:ext cx="58704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Multithreaded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1078992" y="3931920"/>
            <a:ext cx="3675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Simple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9893808" y="3931920"/>
            <a:ext cx="3675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Secure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5486400" y="3931920"/>
            <a:ext cx="367588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Portable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7690104" y="4782312"/>
            <a:ext cx="587044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High Performance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702259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3126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83464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0782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9344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What is the Java Collection Framework?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4564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7000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923544"/>
            <a:ext cx="12984480" cy="165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0"/>
              </a:lnSpc>
              <a:buNone/>
            </a:pPr>
            <a:r>
              <a:rPr lang="en-US" sz="929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02</a:t>
            </a:r>
            <a:endParaRPr lang="en-US" sz="929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40" y="3300984"/>
            <a:ext cx="685800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912" y="3300984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3300984"/>
            <a:ext cx="95097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088" y="3300984"/>
            <a:ext cx="95097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60120" y="4617720"/>
            <a:ext cx="271576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 unified architecture to represent and manipulate collections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207568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What is the Java Collection Framework?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4297680" y="4617720"/>
            <a:ext cx="271576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Part of java.util package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7626096" y="4617720"/>
            <a:ext cx="271576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Interfaces + Implementations (classes) + Algorithms (methods)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0963656" y="4617720"/>
            <a:ext cx="271576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Enables efficient data manipulation (searching, sorting, insertion, deletion)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557016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Collection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33172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891C36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Main Interfaces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7571232" y="3557016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List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571232" y="4178808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Queue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178808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Set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800600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303030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Map (not a part of Collection interface but considered part of the framework)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447</Words>
  <Application>Microsoft Office PowerPoint</Application>
  <PresentationFormat>Custom</PresentationFormat>
  <Paragraphs>145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AlibabaPuHuiTi-Alibaba-PuHuiTi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Avinash singh</cp:lastModifiedBy>
  <cp:revision>3</cp:revision>
  <dcterms:created xsi:type="dcterms:W3CDTF">2025-05-09T19:11:30Z</dcterms:created>
  <dcterms:modified xsi:type="dcterms:W3CDTF">2025-05-10T03:11:26Z</dcterms:modified>
</cp:coreProperties>
</file>